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 Black"/>
      <p:bold r:id="rId33"/>
      <p:boldItalic r:id="rId34"/>
    </p:embeddedFont>
    <p:embeddedFont>
      <p:font typeface="Roboto Thin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Didact Gothic"/>
      <p:regular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Bree Serif"/>
      <p:regular r:id="rId48"/>
    </p:embeddedFont>
    <p:embeddedFont>
      <p:font typeface="Roboto Mono Regular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DidactGothic-regular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reeSerif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RobotoMonoRegula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Black-bold.fntdata"/><Relationship Id="rId32" Type="http://schemas.openxmlformats.org/officeDocument/2006/relationships/slide" Target="slides/slide28.xml"/><Relationship Id="rId35" Type="http://schemas.openxmlformats.org/officeDocument/2006/relationships/font" Target="fonts/RobotoThin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Regular-italic.fntdata"/><Relationship Id="rId50" Type="http://schemas.openxmlformats.org/officeDocument/2006/relationships/font" Target="fonts/RobotoMonoRegular-bold.fntdata"/><Relationship Id="rId52" Type="http://schemas.openxmlformats.org/officeDocument/2006/relationships/font" Target="fonts/RobotoMonoRegula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d0e874bc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d0e874bc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d0e874bc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d0e874bc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d0e874bc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d0e874bc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d0e874bc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d0e874bc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d0e874bc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d0e874bc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d0e874bc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d0e874bc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0e874bc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0e874b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d0e874bc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d0e874bc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d0e874bc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d0e874bc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d0e874bc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d0e874bc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d0e874bc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d0e874bc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d0e874bc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d0e874bc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d0e874bc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d0e874bc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d0e874bc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d0e874bc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d0e874bc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d0e874bc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d564c3c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d564c3c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dc4e38d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dc4e38d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d5c1b5ee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d5c1b5ee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d0e874b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d0e874b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bb3dc62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bb3dc62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d0e874bc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d0e874bc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d0e874bc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d0e874bc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d0e874bc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d0e874bc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rgbClr val="48FFD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b="0" sz="11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dium.com/@leosimmons/double-dqn-implementation-to-solve-openai-gyms-cartpole-v-0-df554cd0614d" TargetMode="External"/><Relationship Id="rId4" Type="http://schemas.openxmlformats.org/officeDocument/2006/relationships/hyperlink" Target="https://medium.com/@leosimmons/double-dqn-implementation-to-solve-openai-gyms-cartpole-v-0-df554cd0614d" TargetMode="External"/><Relationship Id="rId5" Type="http://schemas.openxmlformats.org/officeDocument/2006/relationships/hyperlink" Target="https://github.com/huseinzol05/Stock-Prediction-Models" TargetMode="External"/><Relationship Id="rId6" Type="http://schemas.openxmlformats.org/officeDocument/2006/relationships/hyperlink" Target="https://machinelearningmastery.com/dropout-for-regularizing-deep-neural-network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4549175" y="1402563"/>
            <a:ext cx="4506000" cy="9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THE STOCK BOT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NEURAL NETWORKS AND REINFORCEMENT LEARNING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Tensorflow Keras</a:t>
            </a:r>
            <a:endParaRPr sz="1300"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812975" y="4148638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Abhinav Kolli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UTD AI Research</a:t>
            </a:r>
            <a:endParaRPr sz="1400"/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Testing </a:t>
            </a:r>
            <a:r>
              <a:rPr lang="es"/>
              <a:t>LSTM RNN Model</a:t>
            </a:r>
            <a:endParaRPr/>
          </a:p>
        </p:txBody>
      </p:sp>
      <p:cxnSp>
        <p:nvCxnSpPr>
          <p:cNvPr id="319" name="Google Shape;319;p2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7"/>
          <p:cNvSpPr txBox="1"/>
          <p:nvPr>
            <p:ph idx="1" type="subTitle"/>
          </p:nvPr>
        </p:nvSpPr>
        <p:spPr>
          <a:xfrm>
            <a:off x="311700" y="1251150"/>
            <a:ext cx="59391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Results: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After fitting model, I evaluated the training and testing performance using MSE and RMSE.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Constructed a train vs testing loss graph.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The model’s training and testing performance each reach equilibrium at baseline, meaning model had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high accuracy</a:t>
            </a:r>
            <a:r>
              <a:rPr lang="es" sz="1600"/>
              <a:t> and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no overfitting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Prediction: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After checking for accuracy, used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model.predict(X_test)</a:t>
            </a:r>
            <a:r>
              <a:rPr lang="es" sz="1600"/>
              <a:t> to get final prediction for the tested business days.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Finally, denormalized all the ranges back to their original values.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8" y="2306587"/>
            <a:ext cx="2667999" cy="16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Tune Hyperparameters</a:t>
            </a:r>
            <a:endParaRPr/>
          </a:p>
        </p:txBody>
      </p:sp>
      <p:cxnSp>
        <p:nvCxnSpPr>
          <p:cNvPr id="327" name="Google Shape;327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8"/>
          <p:cNvSpPr txBox="1"/>
          <p:nvPr>
            <p:ph idx="1" type="subTitle"/>
          </p:nvPr>
        </p:nvSpPr>
        <p:spPr>
          <a:xfrm>
            <a:off x="311700" y="1251150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Epoch Count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epoch_tests = [2,10,20,30,40,50,60,70,80,90,100,110,120,130,140,150]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2366325"/>
            <a:ext cx="4003600" cy="26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073" y="2375588"/>
            <a:ext cx="4003600" cy="265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Tune Hyperparameters</a:t>
            </a:r>
            <a:endParaRPr/>
          </a:p>
        </p:txBody>
      </p:sp>
      <p:cxnSp>
        <p:nvCxnSpPr>
          <p:cNvPr id="336" name="Google Shape;336;p2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29"/>
          <p:cNvSpPr txBox="1"/>
          <p:nvPr>
            <p:ph idx="1" type="subTitle"/>
          </p:nvPr>
        </p:nvSpPr>
        <p:spPr>
          <a:xfrm>
            <a:off x="311700" y="1251150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Dropout Rate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dropout_tests = [0.2, 0.3, 0.4, 0.5, 0.6, 0.7, 0.8]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4" y="2225025"/>
            <a:ext cx="4322450" cy="28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02" y="2225025"/>
            <a:ext cx="4298152" cy="2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Tune Hyperparameters</a:t>
            </a:r>
            <a:endParaRPr/>
          </a:p>
        </p:txBody>
      </p:sp>
      <p:cxnSp>
        <p:nvCxnSpPr>
          <p:cNvPr id="345" name="Google Shape;345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0"/>
          <p:cNvSpPr txBox="1"/>
          <p:nvPr>
            <p:ph idx="1" type="subTitle"/>
          </p:nvPr>
        </p:nvSpPr>
        <p:spPr>
          <a:xfrm>
            <a:off x="311700" y="1251150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Decay Rate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decay_tests = [0.1, 0.2, 0.3, 0.4]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1" y="2045825"/>
            <a:ext cx="4158301" cy="29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124" y="2045825"/>
            <a:ext cx="4450363" cy="29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idx="6" type="ctrTitle"/>
          </p:nvPr>
        </p:nvSpPr>
        <p:spPr>
          <a:xfrm>
            <a:off x="311700" y="20091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LIVE DEMONSTRATION</a:t>
            </a:r>
            <a:endParaRPr/>
          </a:p>
        </p:txBody>
      </p:sp>
      <p:cxnSp>
        <p:nvCxnSpPr>
          <p:cNvPr id="354" name="Google Shape;354;p31"/>
          <p:cNvCxnSpPr/>
          <p:nvPr/>
        </p:nvCxnSpPr>
        <p:spPr>
          <a:xfrm>
            <a:off x="311700" y="285807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1"/>
          <p:cNvSpPr txBox="1"/>
          <p:nvPr>
            <p:ph idx="6" type="ctrTitle"/>
          </p:nvPr>
        </p:nvSpPr>
        <p:spPr>
          <a:xfrm>
            <a:off x="311700" y="3159054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LSTM RNN Forecast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Example 1: AAPL</a:t>
            </a:r>
            <a:endParaRPr/>
          </a:p>
        </p:txBody>
      </p:sp>
      <p:cxnSp>
        <p:nvCxnSpPr>
          <p:cNvPr id="361" name="Google Shape;361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b="0" l="606" r="0" t="39682"/>
          <a:stretch/>
        </p:blipFill>
        <p:spPr>
          <a:xfrm>
            <a:off x="3985162" y="1477437"/>
            <a:ext cx="4612149" cy="3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 b="67091" l="0" r="75602" t="0"/>
          <a:stretch/>
        </p:blipFill>
        <p:spPr>
          <a:xfrm>
            <a:off x="652848" y="1477425"/>
            <a:ext cx="2074876" cy="310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Example 2: ^GSPC</a:t>
            </a:r>
            <a:endParaRPr/>
          </a:p>
        </p:txBody>
      </p:sp>
      <p:cxnSp>
        <p:nvCxnSpPr>
          <p:cNvPr id="369" name="Google Shape;369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66372" l="0" r="74994" t="0"/>
          <a:stretch/>
        </p:blipFill>
        <p:spPr>
          <a:xfrm>
            <a:off x="652850" y="1477425"/>
            <a:ext cx="2238876" cy="317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40536"/>
          <a:stretch/>
        </p:blipFill>
        <p:spPr>
          <a:xfrm>
            <a:off x="3803525" y="1613325"/>
            <a:ext cx="4630149" cy="29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ctrTitle"/>
          </p:nvPr>
        </p:nvSpPr>
        <p:spPr>
          <a:xfrm>
            <a:off x="61850" y="339325"/>
            <a:ext cx="55395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Simple DQN: Epsilon-Greedy</a:t>
            </a:r>
            <a:endParaRPr sz="3000"/>
          </a:p>
        </p:txBody>
      </p:sp>
      <p:sp>
        <p:nvSpPr>
          <p:cNvPr id="377" name="Google Shape;377;p34"/>
          <p:cNvSpPr txBox="1"/>
          <p:nvPr>
            <p:ph idx="1" type="subTitle"/>
          </p:nvPr>
        </p:nvSpPr>
        <p:spPr>
          <a:xfrm>
            <a:off x="193025" y="1102650"/>
            <a:ext cx="5979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After getting the predicted model from the LSTM RNN, now I want another model that can read this data and output when to buy and sell stocks using an algorithm.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This requires reinforcement learning! The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DQN</a:t>
            </a:r>
            <a:r>
              <a:rPr lang="es" sz="1600"/>
              <a:t> is reinforcement learning that predicts a Q-value of a state using a reward system.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The model trains for lots of iterations and updates its memory on the rewards.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Epsilon-Greedy Algorithm</a:t>
            </a:r>
            <a:r>
              <a:rPr lang="es" sz="1600"/>
              <a:t>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It picks the move with the biggest gains.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Makes use of the exploration-exploitation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378" name="Google Shape;378;p34"/>
          <p:cNvCxnSpPr/>
          <p:nvPr/>
        </p:nvCxnSpPr>
        <p:spPr>
          <a:xfrm flipH="1" rot="10800000">
            <a:off x="4789" y="897500"/>
            <a:ext cx="5412900" cy="1470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25" y="3193225"/>
            <a:ext cx="3346675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025" y="897500"/>
            <a:ext cx="2830949" cy="1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Creating DQN Agent</a:t>
            </a:r>
            <a:endParaRPr/>
          </a:p>
        </p:txBody>
      </p:sp>
      <p:sp>
        <p:nvSpPr>
          <p:cNvPr id="386" name="Google Shape;386;p35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35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35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35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01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35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35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35"/>
          <p:cNvSpPr txBox="1"/>
          <p:nvPr>
            <p:ph idx="16" type="ctrTitle"/>
          </p:nvPr>
        </p:nvSpPr>
        <p:spPr>
          <a:xfrm>
            <a:off x="643488" y="22793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Read Predicted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Close Values</a:t>
            </a:r>
            <a:endParaRPr/>
          </a:p>
        </p:txBody>
      </p:sp>
      <p:sp>
        <p:nvSpPr>
          <p:cNvPr id="393" name="Google Shape;393;p35"/>
          <p:cNvSpPr txBox="1"/>
          <p:nvPr>
            <p:ph idx="17" type="ctrTitle"/>
          </p:nvPr>
        </p:nvSpPr>
        <p:spPr>
          <a:xfrm>
            <a:off x="643488" y="3203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Build Agent Class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&amp; Methods</a:t>
            </a:r>
            <a:endParaRPr/>
          </a:p>
        </p:txBody>
      </p:sp>
      <p:sp>
        <p:nvSpPr>
          <p:cNvPr id="394" name="Google Shape;394;p35"/>
          <p:cNvSpPr txBox="1"/>
          <p:nvPr>
            <p:ph idx="18" type="ctrTitle"/>
          </p:nvPr>
        </p:nvSpPr>
        <p:spPr>
          <a:xfrm>
            <a:off x="643488" y="4092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Train DQN Agent</a:t>
            </a:r>
            <a:endParaRPr/>
          </a:p>
        </p:txBody>
      </p:sp>
      <p:sp>
        <p:nvSpPr>
          <p:cNvPr id="395" name="Google Shape;395;p35"/>
          <p:cNvSpPr txBox="1"/>
          <p:nvPr>
            <p:ph idx="19" type="ctrTitle"/>
          </p:nvPr>
        </p:nvSpPr>
        <p:spPr>
          <a:xfrm>
            <a:off x="6424513" y="22793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Run Test And Real-time Report for Each Day </a:t>
            </a:r>
            <a:endParaRPr/>
          </a:p>
        </p:txBody>
      </p:sp>
      <p:sp>
        <p:nvSpPr>
          <p:cNvPr id="396" name="Google Shape;396;p35"/>
          <p:cNvSpPr txBox="1"/>
          <p:nvPr>
            <p:ph idx="20" type="ctrTitle"/>
          </p:nvPr>
        </p:nvSpPr>
        <p:spPr>
          <a:xfrm>
            <a:off x="6424513" y="3203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Analyze Results and </a:t>
            </a:r>
            <a:r>
              <a:rPr lang="es"/>
              <a:t>Output</a:t>
            </a:r>
            <a:r>
              <a:rPr lang="es"/>
              <a:t> Final Data</a:t>
            </a:r>
            <a:endParaRPr/>
          </a:p>
        </p:txBody>
      </p:sp>
      <p:sp>
        <p:nvSpPr>
          <p:cNvPr id="397" name="Google Shape;397;p35"/>
          <p:cNvSpPr txBox="1"/>
          <p:nvPr>
            <p:ph idx="21" type="ctrTitle"/>
          </p:nvPr>
        </p:nvSpPr>
        <p:spPr>
          <a:xfrm>
            <a:off x="6424513" y="4092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Tune Hyperparameters</a:t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5111505" y="1990282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35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400" name="Google Shape;400;p35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5"/>
          <p:cNvSpPr/>
          <p:nvPr/>
        </p:nvSpPr>
        <p:spPr>
          <a:xfrm>
            <a:off x="5111494" y="2924113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5"/>
          <p:cNvGrpSpPr/>
          <p:nvPr/>
        </p:nvGrpSpPr>
        <p:grpSpPr>
          <a:xfrm>
            <a:off x="3595827" y="2922789"/>
            <a:ext cx="432964" cy="431586"/>
            <a:chOff x="5812000" y="2553488"/>
            <a:chExt cx="769850" cy="767400"/>
          </a:xfrm>
        </p:grpSpPr>
        <p:sp>
          <p:nvSpPr>
            <p:cNvPr id="410" name="Google Shape;410;p35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5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3574225" y="3908381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Building Agent</a:t>
            </a:r>
            <a:endParaRPr/>
          </a:p>
        </p:txBody>
      </p:sp>
      <p:cxnSp>
        <p:nvCxnSpPr>
          <p:cNvPr id="424" name="Google Shape;424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6"/>
          <p:cNvSpPr txBox="1"/>
          <p:nvPr>
            <p:ph idx="1" type="subTitle"/>
          </p:nvPr>
        </p:nvSpPr>
        <p:spPr>
          <a:xfrm>
            <a:off x="311700" y="1251150"/>
            <a:ext cx="59391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Hyperparameters:</a:t>
            </a:r>
            <a:r>
              <a:rPr lang="es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Gamma: Helps with discounting rewards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Epsilon: Initial probability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Min: Minimum exploration probability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Decay: Decay rate of exploration probability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Act Function: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Reduces epsilon progressively as the agent becomes more confident at estimating Q-values.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Get_state Function: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Reports state at that iteration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Replay Function: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Where the model learns and remembers previous experiences to evaluate and make decisions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Updates epsilon overtime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975" y="1382725"/>
            <a:ext cx="3517725" cy="12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ctrTitle"/>
          </p:nvPr>
        </p:nvSpPr>
        <p:spPr>
          <a:xfrm>
            <a:off x="4277539" y="346218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Context</a:t>
            </a:r>
            <a:endParaRPr sz="3000"/>
          </a:p>
        </p:txBody>
      </p:sp>
      <p:sp>
        <p:nvSpPr>
          <p:cNvPr id="211" name="Google Shape;211;p19"/>
          <p:cNvSpPr txBox="1"/>
          <p:nvPr>
            <p:ph idx="1" type="subTitle"/>
          </p:nvPr>
        </p:nvSpPr>
        <p:spPr>
          <a:xfrm>
            <a:off x="4125125" y="1096100"/>
            <a:ext cx="48678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Stock Market: </a:t>
            </a:r>
            <a:r>
              <a:rPr lang="es" sz="1600"/>
              <a:t>The aggregation of buyers and sellers of stocks, which represent ownership claims on businesses.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Stock: </a:t>
            </a:r>
            <a:r>
              <a:rPr lang="es" sz="1600"/>
              <a:t>A fractional ownership of the corporation in proportion to the total number of shares.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Many people invest in these individual stocks based on a variety of factors.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Investors identify trends based on these factors to know when to buy and sell.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new advancements in technology, companies and investors are looking towards utilizing AI to identify future stock trends.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12" name="Google Shape;212;p19"/>
          <p:cNvCxnSpPr/>
          <p:nvPr/>
        </p:nvCxnSpPr>
        <p:spPr>
          <a:xfrm>
            <a:off x="4308825" y="912200"/>
            <a:ext cx="5109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5" y="1637588"/>
            <a:ext cx="3336300" cy="18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Building Agent</a:t>
            </a:r>
            <a:endParaRPr/>
          </a:p>
        </p:txBody>
      </p:sp>
      <p:cxnSp>
        <p:nvCxnSpPr>
          <p:cNvPr id="432" name="Google Shape;432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7"/>
          <p:cNvSpPr txBox="1"/>
          <p:nvPr>
            <p:ph idx="1" type="subTitle"/>
          </p:nvPr>
        </p:nvSpPr>
        <p:spPr>
          <a:xfrm>
            <a:off x="311700" y="1251150"/>
            <a:ext cx="5493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Train Function: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Where the training occurs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Buy Function: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Similar to the train, but it is what the agent runs for testing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Agent Model Infrastructure: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Utilizes dense layer with activation function relu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Has feed dense layers to update training action and validation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Uses Gradient Descent optimizer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Updates cost and value loss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Training/Testing DQN</a:t>
            </a:r>
            <a:r>
              <a:rPr lang="es"/>
              <a:t> Agent</a:t>
            </a:r>
            <a:endParaRPr/>
          </a:p>
        </p:txBody>
      </p:sp>
      <p:cxnSp>
        <p:nvCxnSpPr>
          <p:cNvPr id="439" name="Google Shape;439;p3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38"/>
          <p:cNvSpPr txBox="1"/>
          <p:nvPr>
            <p:ph idx="1" type="subTitle"/>
          </p:nvPr>
        </p:nvSpPr>
        <p:spPr>
          <a:xfrm>
            <a:off x="311700" y="1251150"/>
            <a:ext cx="5493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Training: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s" sz="1600"/>
              <a:t>Accesses the saved csv file from previous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s" sz="1600"/>
              <a:t>Gives model $10000 for investing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s" sz="1600"/>
              <a:t>Runs Agent Class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100 iterations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Reports every 10 epochs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Testing: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Returns back buy and sell plots, total gains, and investing power of the model.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350" y="1829225"/>
            <a:ext cx="3374800" cy="12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45" y="3894400"/>
            <a:ext cx="7272599" cy="4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idx="6" type="ctrTitle"/>
          </p:nvPr>
        </p:nvSpPr>
        <p:spPr>
          <a:xfrm>
            <a:off x="311700" y="20091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LIVE DEMONSTRATION</a:t>
            </a:r>
            <a:endParaRPr/>
          </a:p>
        </p:txBody>
      </p:sp>
      <p:cxnSp>
        <p:nvCxnSpPr>
          <p:cNvPr id="448" name="Google Shape;448;p39"/>
          <p:cNvCxnSpPr/>
          <p:nvPr/>
        </p:nvCxnSpPr>
        <p:spPr>
          <a:xfrm>
            <a:off x="311700" y="285807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9"/>
          <p:cNvSpPr txBox="1"/>
          <p:nvPr>
            <p:ph idx="6" type="ctrTitle"/>
          </p:nvPr>
        </p:nvSpPr>
        <p:spPr>
          <a:xfrm>
            <a:off x="311700" y="3159054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DQN AI Investing Bot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Example 1: AAPL</a:t>
            </a:r>
            <a:endParaRPr/>
          </a:p>
        </p:txBody>
      </p:sp>
      <p:cxnSp>
        <p:nvCxnSpPr>
          <p:cNvPr id="455" name="Google Shape;455;p4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75" y="1251150"/>
            <a:ext cx="7197122" cy="37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Example 2: ^GSPC</a:t>
            </a:r>
            <a:endParaRPr/>
          </a:p>
        </p:txBody>
      </p:sp>
      <p:cxnSp>
        <p:nvCxnSpPr>
          <p:cNvPr id="462" name="Google Shape;462;p4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20" y="1251150"/>
            <a:ext cx="7430158" cy="38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/>
          <p:nvPr/>
        </p:nvSpPr>
        <p:spPr>
          <a:xfrm>
            <a:off x="970300" y="28003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970300" y="209903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970300" y="13976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1" name="Google Shape;471;p4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SUCCESSES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/>
          <p:nvPr>
            <p:ph type="ctrTitle"/>
          </p:nvPr>
        </p:nvSpPr>
        <p:spPr>
          <a:xfrm>
            <a:off x="1192006" y="15833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USES REAL-TIME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42"/>
          <p:cNvSpPr txBox="1"/>
          <p:nvPr>
            <p:ph idx="2" type="ctrTitle"/>
          </p:nvPr>
        </p:nvSpPr>
        <p:spPr>
          <a:xfrm>
            <a:off x="1192006" y="29860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HIGH ACCURACY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42"/>
          <p:cNvSpPr txBox="1"/>
          <p:nvPr>
            <p:ph idx="3" type="ctrTitle"/>
          </p:nvPr>
        </p:nvSpPr>
        <p:spPr>
          <a:xfrm>
            <a:off x="1192006" y="22847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FUNCTIONAL LSTM RNN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75" name="Google Shape;475;p42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2"/>
          <p:cNvSpPr/>
          <p:nvPr/>
        </p:nvSpPr>
        <p:spPr>
          <a:xfrm>
            <a:off x="4876837" y="2409598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5005199" y="2541755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36011" y="4136703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5005199" y="2541755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5143716" y="2742556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5221240" y="2834061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2"/>
          <p:cNvSpPr/>
          <p:nvPr/>
        </p:nvSpPr>
        <p:spPr>
          <a:xfrm>
            <a:off x="5500826" y="3535575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5560559" y="3610549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5560559" y="3710949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5180573" y="3535575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5242842" y="3644719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5683836" y="3292847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5683836" y="3100941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6387899" y="3102216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48FFD5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/>
          <p:nvPr/>
        </p:nvSpPr>
        <p:spPr>
          <a:xfrm>
            <a:off x="6579790" y="3182275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6668745" y="3215322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6905128" y="3364010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6858115" y="1367491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2"/>
          <p:cNvSpPr/>
          <p:nvPr/>
        </p:nvSpPr>
        <p:spPr>
          <a:xfrm>
            <a:off x="6976307" y="1511094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7513876" y="3086960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2"/>
          <p:cNvSpPr/>
          <p:nvPr/>
        </p:nvSpPr>
        <p:spPr>
          <a:xfrm>
            <a:off x="7577419" y="1730946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2"/>
          <p:cNvSpPr/>
          <p:nvPr/>
        </p:nvSpPr>
        <p:spPr>
          <a:xfrm>
            <a:off x="7107204" y="1832622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"/>
          <p:cNvSpPr/>
          <p:nvPr/>
        </p:nvSpPr>
        <p:spPr>
          <a:xfrm>
            <a:off x="7225395" y="2240569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970300" y="34861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0" name="Google Shape;500;p42"/>
          <p:cNvSpPr txBox="1"/>
          <p:nvPr>
            <p:ph idx="2" type="ctrTitle"/>
          </p:nvPr>
        </p:nvSpPr>
        <p:spPr>
          <a:xfrm>
            <a:off x="1192006" y="36718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ADAPTABLE TO ANY STOCK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970300" y="4095788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02" name="Google Shape;502;p42"/>
          <p:cNvSpPr txBox="1"/>
          <p:nvPr>
            <p:ph idx="2" type="ctrTitle"/>
          </p:nvPr>
        </p:nvSpPr>
        <p:spPr>
          <a:xfrm>
            <a:off x="1192006" y="42814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USE OF DQN RL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/>
          <p:nvPr/>
        </p:nvSpPr>
        <p:spPr>
          <a:xfrm rot="10800000">
            <a:off x="6346450" y="136826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 rot="10800000">
            <a:off x="6346450" y="207165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 rot="10800000">
            <a:off x="6346450" y="277501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IMPROVEMENTS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11" name="Google Shape;511;p43"/>
          <p:cNvCxnSpPr/>
          <p:nvPr/>
        </p:nvCxnSpPr>
        <p:spPr>
          <a:xfrm flipH="1" rot="10800000">
            <a:off x="3450450" y="1195275"/>
            <a:ext cx="5772900" cy="480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3"/>
          <p:cNvSpPr/>
          <p:nvPr/>
        </p:nvSpPr>
        <p:spPr>
          <a:xfrm>
            <a:off x="26346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24920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4021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14830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14021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14830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14830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38589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34531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30569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30569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30569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30569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30569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30569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38397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40029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41660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39604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40824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42044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15789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3"/>
          <p:cNvSpPr/>
          <p:nvPr/>
        </p:nvSpPr>
        <p:spPr>
          <a:xfrm>
            <a:off x="15789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>
            <a:off x="15789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15789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15789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15789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3"/>
          <p:cNvSpPr/>
          <p:nvPr/>
        </p:nvSpPr>
        <p:spPr>
          <a:xfrm>
            <a:off x="21794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21794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/>
          <p:nvPr/>
        </p:nvSpPr>
        <p:spPr>
          <a:xfrm>
            <a:off x="21794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>
            <a:off x="21794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21794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21794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9757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10305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/>
          <p:nvPr/>
        </p:nvSpPr>
        <p:spPr>
          <a:xfrm>
            <a:off x="17860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7810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10305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10305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26360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23604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20930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20930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3"/>
          <p:cNvSpPr/>
          <p:nvPr/>
        </p:nvSpPr>
        <p:spPr>
          <a:xfrm>
            <a:off x="20930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20930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20930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20930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26223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27319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28430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27045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27854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28690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10950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10950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10950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10950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10950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10950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15008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15008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15008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5008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5008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5008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32995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33324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33324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42839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/>
          <p:nvPr/>
        </p:nvSpPr>
        <p:spPr>
          <a:xfrm>
            <a:off x="43415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3"/>
          <p:cNvSpPr/>
          <p:nvPr/>
        </p:nvSpPr>
        <p:spPr>
          <a:xfrm>
            <a:off x="44005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3"/>
          <p:cNvSpPr/>
          <p:nvPr/>
        </p:nvSpPr>
        <p:spPr>
          <a:xfrm>
            <a:off x="33324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3"/>
          <p:cNvSpPr/>
          <p:nvPr/>
        </p:nvSpPr>
        <p:spPr>
          <a:xfrm>
            <a:off x="42483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/>
          <p:nvPr/>
        </p:nvSpPr>
        <p:spPr>
          <a:xfrm>
            <a:off x="40906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/>
          <p:nvPr/>
        </p:nvSpPr>
        <p:spPr>
          <a:xfrm>
            <a:off x="39384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39384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39384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39384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"/>
          <p:cNvSpPr/>
          <p:nvPr/>
        </p:nvSpPr>
        <p:spPr>
          <a:xfrm>
            <a:off x="39384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3"/>
          <p:cNvSpPr/>
          <p:nvPr/>
        </p:nvSpPr>
        <p:spPr>
          <a:xfrm>
            <a:off x="39384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42401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3"/>
          <p:cNvSpPr/>
          <p:nvPr/>
        </p:nvSpPr>
        <p:spPr>
          <a:xfrm>
            <a:off x="43031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>
            <a:off x="43662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>
            <a:off x="33681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>
            <a:off x="33681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>
            <a:off x="33681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681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/>
          <p:nvPr/>
        </p:nvSpPr>
        <p:spPr>
          <a:xfrm>
            <a:off x="33681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33681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35998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35998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/>
          <p:nvPr/>
        </p:nvSpPr>
        <p:spPr>
          <a:xfrm>
            <a:off x="35998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>
            <a:off x="35998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/>
          <p:nvPr/>
        </p:nvSpPr>
        <p:spPr>
          <a:xfrm>
            <a:off x="35998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3"/>
          <p:cNvSpPr/>
          <p:nvPr/>
        </p:nvSpPr>
        <p:spPr>
          <a:xfrm>
            <a:off x="35998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3"/>
          <p:cNvSpPr txBox="1"/>
          <p:nvPr>
            <p:ph type="ctrTitle"/>
          </p:nvPr>
        </p:nvSpPr>
        <p:spPr>
          <a:xfrm>
            <a:off x="6422575" y="1537750"/>
            <a:ext cx="22503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IMPROVE GREEDY ALGORITHM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0" name="Google Shape;610;p43"/>
          <p:cNvSpPr txBox="1"/>
          <p:nvPr>
            <p:ph idx="2" type="ctrTitle"/>
          </p:nvPr>
        </p:nvSpPr>
        <p:spPr>
          <a:xfrm>
            <a:off x="6305474" y="2939900"/>
            <a:ext cx="23676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TRY SENTIMENT ANALYSIS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1" name="Google Shape;611;p43"/>
          <p:cNvSpPr txBox="1"/>
          <p:nvPr>
            <p:ph idx="3" type="ctrTitle"/>
          </p:nvPr>
        </p:nvSpPr>
        <p:spPr>
          <a:xfrm>
            <a:off x="6229281" y="22385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INCORPORATE DDQN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2" name="Google Shape;612;p43"/>
          <p:cNvSpPr/>
          <p:nvPr/>
        </p:nvSpPr>
        <p:spPr>
          <a:xfrm rot="10800000">
            <a:off x="6342300" y="340041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3"/>
          <p:cNvSpPr/>
          <p:nvPr/>
        </p:nvSpPr>
        <p:spPr>
          <a:xfrm rot="10800000">
            <a:off x="6342300" y="4027600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3"/>
          <p:cNvSpPr/>
          <p:nvPr/>
        </p:nvSpPr>
        <p:spPr>
          <a:xfrm rot="10800000">
            <a:off x="6342300" y="4654763"/>
            <a:ext cx="2326500" cy="381000"/>
          </a:xfrm>
          <a:prstGeom prst="homePlate">
            <a:avLst>
              <a:gd fmla="val 50000" name="adj"/>
            </a:avLst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3"/>
          <p:cNvSpPr txBox="1"/>
          <p:nvPr>
            <p:ph type="ctrTitle"/>
          </p:nvPr>
        </p:nvSpPr>
        <p:spPr>
          <a:xfrm>
            <a:off x="6225125" y="3569375"/>
            <a:ext cx="26313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USE ARIMA MODEL FEATURES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6" name="Google Shape;616;p43"/>
          <p:cNvSpPr txBox="1"/>
          <p:nvPr>
            <p:ph idx="2" type="ctrTitle"/>
          </p:nvPr>
        </p:nvSpPr>
        <p:spPr>
          <a:xfrm>
            <a:off x="6451281" y="4831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TRY FUTURE PREDICTIONS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7" name="Google Shape;617;p43"/>
          <p:cNvSpPr txBox="1"/>
          <p:nvPr>
            <p:ph idx="3" type="ctrTitle"/>
          </p:nvPr>
        </p:nvSpPr>
        <p:spPr>
          <a:xfrm>
            <a:off x="6451281" y="417891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RESEARCH NEW FEATURES</a:t>
            </a:r>
            <a:endParaRPr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 txBox="1"/>
          <p:nvPr>
            <p:ph type="ctrTitle"/>
          </p:nvPr>
        </p:nvSpPr>
        <p:spPr>
          <a:xfrm>
            <a:off x="3745550" y="655650"/>
            <a:ext cx="54687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SPECIAL THANK YOU TO...</a:t>
            </a:r>
            <a:endParaRPr/>
          </a:p>
        </p:txBody>
      </p:sp>
      <p:sp>
        <p:nvSpPr>
          <p:cNvPr id="623" name="Google Shape;623;p44"/>
          <p:cNvSpPr txBox="1"/>
          <p:nvPr>
            <p:ph idx="1" type="subTitle"/>
          </p:nvPr>
        </p:nvSpPr>
        <p:spPr>
          <a:xfrm>
            <a:off x="3745550" y="1407250"/>
            <a:ext cx="5613000" cy="11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Dr. Nagar, Omeed, Ashutosh, and Dr. </a:t>
            </a:r>
            <a:r>
              <a:rPr lang="es" sz="1700"/>
              <a:t>Veerasamy </a:t>
            </a:r>
            <a:r>
              <a:rPr lang="es" sz="1700"/>
              <a:t>for your guidance, expertise, and </a:t>
            </a:r>
            <a:r>
              <a:rPr lang="es" sz="1700"/>
              <a:t>persistence</a:t>
            </a:r>
            <a:r>
              <a:rPr lang="es" sz="1700"/>
              <a:t> to teach us this intense and vast field!</a:t>
            </a:r>
            <a:endParaRPr sz="1700"/>
          </a:p>
        </p:txBody>
      </p:sp>
      <p:grpSp>
        <p:nvGrpSpPr>
          <p:cNvPr id="624" name="Google Shape;624;p44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625" name="Google Shape;625;p44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770" name="Google Shape;770;p45"/>
          <p:cNvSpPr txBox="1"/>
          <p:nvPr>
            <p:ph idx="1" type="body"/>
          </p:nvPr>
        </p:nvSpPr>
        <p:spPr>
          <a:xfrm>
            <a:off x="796200" y="1623525"/>
            <a:ext cx="56850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Soman, V. Sureshkumar, V. T. N. Pedamallu, S. A. Jami, N. C. Vasireddy and V. K. Menon, “Bulk price forecasting using spark over nse data set,” Springer, 2016, pp. 137–146. International Conference on Data Mining and Big Data.</a:t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Al-Thelaya, Khaled &amp; El-Alfy, El-Sayed &amp; Mohammed, Salahadin. (2018). Stock Market Forecast Using Multivariate Analysis with Bidirectional and Stacked (LSTM, GRU). 1-7. 10.1109/NCG.2018.8593076. </a:t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</a:t>
            </a:r>
            <a:r>
              <a:rPr lang="e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ium.com/@leosimmons/double-dqn-implementation-to-solve-openai-gyms-cartpole-v-0-df554cd0614d</a:t>
            </a:r>
            <a:endParaRPr sz="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https://github.com/huseinzol05/Stock-Prediction-Models</a:t>
            </a:r>
            <a:endParaRPr sz="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https://machinelearningmastery.com/dropout-for-regularizing-deep-neural-networks/</a:t>
            </a:r>
            <a:endParaRPr sz="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ctrTitle"/>
          </p:nvPr>
        </p:nvSpPr>
        <p:spPr>
          <a:xfrm>
            <a:off x="193015" y="346218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Problem</a:t>
            </a:r>
            <a:endParaRPr sz="3000"/>
          </a:p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193025" y="1102650"/>
            <a:ext cx="5979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In the past, people had to manually identify trends and mathematically compute them.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ARIMA Models: </a:t>
            </a:r>
            <a:r>
              <a:rPr lang="es" sz="1600"/>
              <a:t>Autoregressive integrated moving average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Disadvantages: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Only univariate data such as closing prices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○"/>
            </a:pPr>
            <a:r>
              <a:rPr lang="e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Only averages; Not helpful for future trends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>
                <a:solidFill>
                  <a:schemeClr val="lt1"/>
                </a:solidFill>
              </a:rPr>
              <a:t>With the help of neural networks and model learning, AI can help predict trends much faster than us.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Goal (2-Step Process):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Construct a Multivariate Stock Prediction Neural Network that can predict future stock trend movement.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Utilize Reinforcement Learning to show a simulation of buying and selling stocks.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220" name="Google Shape;220;p20"/>
          <p:cNvCxnSpPr/>
          <p:nvPr/>
        </p:nvCxnSpPr>
        <p:spPr>
          <a:xfrm flipH="1" rot="10800000">
            <a:off x="4789" y="897500"/>
            <a:ext cx="5032200" cy="1470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025" y="1743075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CONSIDERED APPROACHES</a:t>
            </a:r>
            <a:endParaRPr/>
          </a:p>
        </p:txBody>
      </p:sp>
      <p:sp>
        <p:nvSpPr>
          <p:cNvPr id="227" name="Google Shape;227;p21"/>
          <p:cNvSpPr txBox="1"/>
          <p:nvPr>
            <p:ph type="ctrTitle"/>
          </p:nvPr>
        </p:nvSpPr>
        <p:spPr>
          <a:xfrm>
            <a:off x="726644" y="351374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1D CNN WITH BASIC GRU</a:t>
            </a:r>
            <a:endParaRPr sz="1800"/>
          </a:p>
        </p:txBody>
      </p:sp>
      <p:sp>
        <p:nvSpPr>
          <p:cNvPr id="228" name="Google Shape;228;p21"/>
          <p:cNvSpPr txBox="1"/>
          <p:nvPr>
            <p:ph idx="4" type="ctrTitle"/>
          </p:nvPr>
        </p:nvSpPr>
        <p:spPr>
          <a:xfrm>
            <a:off x="6341481" y="35137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LOGISTIC REGRESSION</a:t>
            </a:r>
            <a:endParaRPr sz="1800"/>
          </a:p>
        </p:txBody>
      </p:sp>
      <p:sp>
        <p:nvSpPr>
          <p:cNvPr id="229" name="Google Shape;229;p21"/>
          <p:cNvSpPr txBox="1"/>
          <p:nvPr>
            <p:ph idx="5" type="ctrTitle"/>
          </p:nvPr>
        </p:nvSpPr>
        <p:spPr>
          <a:xfrm>
            <a:off x="3540631" y="269522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LSTM RNN</a:t>
            </a:r>
            <a:endParaRPr sz="1800"/>
          </a:p>
        </p:txBody>
      </p:sp>
      <p:sp>
        <p:nvSpPr>
          <p:cNvPr id="230" name="Google Shape;230;p21"/>
          <p:cNvSpPr/>
          <p:nvPr/>
        </p:nvSpPr>
        <p:spPr>
          <a:xfrm>
            <a:off x="1267145" y="2083606"/>
            <a:ext cx="994973" cy="830447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1"/>
          <p:cNvGrpSpPr/>
          <p:nvPr/>
        </p:nvGrpSpPr>
        <p:grpSpPr>
          <a:xfrm>
            <a:off x="4081142" y="1530524"/>
            <a:ext cx="994978" cy="830447"/>
            <a:chOff x="6666900" y="628300"/>
            <a:chExt cx="5236725" cy="4370775"/>
          </a:xfrm>
        </p:grpSpPr>
        <p:sp>
          <p:nvSpPr>
            <p:cNvPr id="232" name="Google Shape;232;p21"/>
            <p:cNvSpPr/>
            <p:nvPr/>
          </p:nvSpPr>
          <p:spPr>
            <a:xfrm>
              <a:off x="666690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8826600" y="2050775"/>
              <a:ext cx="917300" cy="917300"/>
            </a:xfrm>
            <a:custGeom>
              <a:rect b="b" l="l" r="r" t="t"/>
              <a:pathLst>
                <a:path extrusionOk="0" h="36692" w="36692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1"/>
          <p:cNvSpPr/>
          <p:nvPr/>
        </p:nvSpPr>
        <p:spPr>
          <a:xfrm>
            <a:off x="6877940" y="2077049"/>
            <a:ext cx="1002833" cy="837003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6" name="Google Shape;236;p21"/>
          <p:cNvGrpSpPr/>
          <p:nvPr/>
        </p:nvGrpSpPr>
        <p:grpSpPr>
          <a:xfrm>
            <a:off x="4074582" y="3156966"/>
            <a:ext cx="994978" cy="830447"/>
            <a:chOff x="6666900" y="628300"/>
            <a:chExt cx="5236725" cy="4370775"/>
          </a:xfrm>
        </p:grpSpPr>
        <p:sp>
          <p:nvSpPr>
            <p:cNvPr id="237" name="Google Shape;237;p21"/>
            <p:cNvSpPr/>
            <p:nvPr/>
          </p:nvSpPr>
          <p:spPr>
            <a:xfrm>
              <a:off x="666690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826600" y="2050775"/>
              <a:ext cx="917300" cy="917300"/>
            </a:xfrm>
            <a:custGeom>
              <a:rect b="b" l="l" r="r" t="t"/>
              <a:pathLst>
                <a:path extrusionOk="0" h="36692" w="36692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1"/>
          <p:cNvSpPr txBox="1"/>
          <p:nvPr>
            <p:ph idx="5" type="ctrTitle"/>
          </p:nvPr>
        </p:nvSpPr>
        <p:spPr>
          <a:xfrm>
            <a:off x="3540631" y="421922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Deep Q-learning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Creating Forecast Model </a:t>
            </a:r>
            <a:endParaRPr/>
          </a:p>
        </p:txBody>
      </p:sp>
      <p:sp>
        <p:nvSpPr>
          <p:cNvPr id="245" name="Google Shape;245;p22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6" name="Google Shape;246;p22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7" name="Google Shape;247;p22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8" name="Google Shape;248;p22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01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9" name="Google Shape;249;p22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0" name="Google Shape;250;p22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1" name="Google Shape;251;p22"/>
          <p:cNvSpPr txBox="1"/>
          <p:nvPr>
            <p:ph idx="16" type="ctrTitle"/>
          </p:nvPr>
        </p:nvSpPr>
        <p:spPr>
          <a:xfrm>
            <a:off x="643488" y="22793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Features &amp; Gather Data</a:t>
            </a:r>
            <a:endParaRPr/>
          </a:p>
        </p:txBody>
      </p:sp>
      <p:sp>
        <p:nvSpPr>
          <p:cNvPr id="252" name="Google Shape;252;p22"/>
          <p:cNvSpPr txBox="1"/>
          <p:nvPr>
            <p:ph idx="17" type="ctrTitle"/>
          </p:nvPr>
        </p:nvSpPr>
        <p:spPr>
          <a:xfrm>
            <a:off x="643488" y="3203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Develop ARIMA Model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for Comparison</a:t>
            </a:r>
            <a:endParaRPr/>
          </a:p>
        </p:txBody>
      </p:sp>
      <p:sp>
        <p:nvSpPr>
          <p:cNvPr id="253" name="Google Shape;253;p22"/>
          <p:cNvSpPr txBox="1"/>
          <p:nvPr>
            <p:ph idx="18" type="ctrTitle"/>
          </p:nvPr>
        </p:nvSpPr>
        <p:spPr>
          <a:xfrm>
            <a:off x="643488" y="4092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Pre-Process Data &amp;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Find Correlations</a:t>
            </a:r>
            <a:endParaRPr/>
          </a:p>
        </p:txBody>
      </p:sp>
      <p:sp>
        <p:nvSpPr>
          <p:cNvPr id="254" name="Google Shape;254;p22"/>
          <p:cNvSpPr txBox="1"/>
          <p:nvPr>
            <p:ph idx="19" type="ctrTitle"/>
          </p:nvPr>
        </p:nvSpPr>
        <p:spPr>
          <a:xfrm>
            <a:off x="6424513" y="22793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Build LSTM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Model &amp; Train It</a:t>
            </a:r>
            <a:endParaRPr/>
          </a:p>
        </p:txBody>
      </p:sp>
      <p:sp>
        <p:nvSpPr>
          <p:cNvPr id="255" name="Google Shape;255;p22"/>
          <p:cNvSpPr txBox="1"/>
          <p:nvPr>
            <p:ph idx="20" type="ctrTitle"/>
          </p:nvPr>
        </p:nvSpPr>
        <p:spPr>
          <a:xfrm>
            <a:off x="6424513" y="3203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Test Model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Evaluate Results</a:t>
            </a:r>
            <a:endParaRPr/>
          </a:p>
        </p:txBody>
      </p:sp>
      <p:sp>
        <p:nvSpPr>
          <p:cNvPr id="256" name="Google Shape;256;p22"/>
          <p:cNvSpPr txBox="1"/>
          <p:nvPr>
            <p:ph idx="21" type="ctrTitle"/>
          </p:nvPr>
        </p:nvSpPr>
        <p:spPr>
          <a:xfrm>
            <a:off x="6424513" y="4092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Tune Hyperparameters</a:t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111505" y="1990282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2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59" name="Google Shape;259;p22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5111494" y="2924113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2"/>
          <p:cNvGrpSpPr/>
          <p:nvPr/>
        </p:nvGrpSpPr>
        <p:grpSpPr>
          <a:xfrm>
            <a:off x="3595827" y="2922789"/>
            <a:ext cx="432964" cy="431586"/>
            <a:chOff x="5812000" y="2553488"/>
            <a:chExt cx="769850" cy="767400"/>
          </a:xfrm>
        </p:grpSpPr>
        <p:sp>
          <p:nvSpPr>
            <p:cNvPr id="269" name="Google Shape;269;p22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2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3574225" y="3908381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277" name="Google Shape;277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Gathering Data/Features</a:t>
            </a:r>
            <a:endParaRPr/>
          </a:p>
        </p:txBody>
      </p:sp>
      <p:cxnSp>
        <p:nvCxnSpPr>
          <p:cNvPr id="283" name="Google Shape;283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3"/>
          <p:cNvSpPr txBox="1"/>
          <p:nvPr>
            <p:ph idx="1" type="subTitle"/>
          </p:nvPr>
        </p:nvSpPr>
        <p:spPr>
          <a:xfrm>
            <a:off x="311700" y="1251150"/>
            <a:ext cx="5979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Uses Yahoo Finance DataReader to access financial data.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For our program, just input ticker (AMZN) to run.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 </a:t>
            </a:r>
            <a:r>
              <a:rPr lang="es" sz="1600"/>
              <a:t>data frame</a:t>
            </a:r>
            <a:r>
              <a:rPr lang="es" sz="1600"/>
              <a:t> will be used to read data from database.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Features planned for use: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Close, high, open, low values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Adj close and volume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Pct Change of close values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Moving averages (ARIMA) for 10, 50, and 100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Total Planned: 10 features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Due to </a:t>
            </a:r>
            <a:r>
              <a:rPr lang="es" sz="1600"/>
              <a:t>different ranges, all features were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normalized from ranges 0 - 1 for easier training.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900" y="3390675"/>
            <a:ext cx="3237698" cy="16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900" y="1710100"/>
            <a:ext cx="3063051" cy="7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ARIMA Models</a:t>
            </a:r>
            <a:endParaRPr/>
          </a:p>
        </p:txBody>
      </p:sp>
      <p:cxnSp>
        <p:nvCxnSpPr>
          <p:cNvPr id="292" name="Google Shape;292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4"/>
          <p:cNvSpPr txBox="1"/>
          <p:nvPr>
            <p:ph idx="1" type="subTitle"/>
          </p:nvPr>
        </p:nvSpPr>
        <p:spPr>
          <a:xfrm>
            <a:off x="311700" y="1251150"/>
            <a:ext cx="5979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ARIMA Models were used for testing comparison and accuracy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A simple moving average (SMA) is the most basic MA, which is just a straight calculation of the mean price of a set of values over a given time periods.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00" y="3177975"/>
            <a:ext cx="5098950" cy="18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950" y="2663175"/>
            <a:ext cx="2851626" cy="19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Pre-Processing Data</a:t>
            </a:r>
            <a:endParaRPr/>
          </a:p>
        </p:txBody>
      </p:sp>
      <p:cxnSp>
        <p:nvCxnSpPr>
          <p:cNvPr id="301" name="Google Shape;30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5"/>
          <p:cNvSpPr txBox="1"/>
          <p:nvPr>
            <p:ph idx="1" type="subTitle"/>
          </p:nvPr>
        </p:nvSpPr>
        <p:spPr>
          <a:xfrm>
            <a:off x="311700" y="1251150"/>
            <a:ext cx="59790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Find correlations between each of the features.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Final four features: high, low, open, and close values.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Split the data into 90% training and 10% testing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Split here to ensure at least 400 testing days.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>
                <a:solidFill>
                  <a:schemeClr val="lt1"/>
                </a:solidFill>
              </a:rPr>
              <a:t>Hyperparameters for Training: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" sz="1600">
                <a:solidFill>
                  <a:schemeClr val="lt1"/>
                </a:solidFill>
              </a:rPr>
              <a:t>Decay = 0.2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" sz="1600">
                <a:solidFill>
                  <a:schemeClr val="lt1"/>
                </a:solidFill>
              </a:rPr>
              <a:t>Dropout Rate = 0.5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" sz="1600">
                <a:solidFill>
                  <a:schemeClr val="lt1"/>
                </a:solidFill>
              </a:rPr>
              <a:t>Epoch = 200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" sz="1600">
                <a:solidFill>
                  <a:schemeClr val="lt1"/>
                </a:solidFill>
              </a:rPr>
              <a:t>Window of Days = 30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854" y="1251150"/>
            <a:ext cx="2310071" cy="1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700" y="3128250"/>
            <a:ext cx="3932226" cy="19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Building and Training LSTM</a:t>
            </a:r>
            <a:endParaRPr/>
          </a:p>
        </p:txBody>
      </p:sp>
      <p:cxnSp>
        <p:nvCxnSpPr>
          <p:cNvPr id="310" name="Google Shape;310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311700" y="1251150"/>
            <a:ext cx="44169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Stacked LSTM RNN Model: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" sz="1600">
                <a:solidFill>
                  <a:schemeClr val="lt1"/>
                </a:solidFill>
              </a:rPr>
              <a:t>Had two lstm and dropout layer pairs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Used activation functions: relu and linear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Compiled with adam optimizer and used decay parameter to reduce overfitting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4836850" y="1984850"/>
            <a:ext cx="4037500" cy="2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62" y="3306675"/>
            <a:ext cx="3742774" cy="16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